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Montserrat"/>
      <p:regular r:id="rId17"/>
      <p:bold r:id="rId18"/>
      <p:italic r:id="rId19"/>
      <p:boldItalic r:id="rId20"/>
    </p:embeddedFont>
    <p:embeddedFont>
      <p:font typeface="Bitter"/>
      <p:regular r:id="rId21"/>
      <p:bold r:id="rId22"/>
      <p:italic r:id="rId23"/>
      <p:boldItalic r:id="rId24"/>
    </p:embeddedFont>
    <p:embeddedFont>
      <p:font typeface="Bitter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22" Type="http://schemas.openxmlformats.org/officeDocument/2006/relationships/font" Target="fonts/Bitter-bold.fntdata"/><Relationship Id="rId21" Type="http://schemas.openxmlformats.org/officeDocument/2006/relationships/font" Target="fonts/Bitter-regular.fntdata"/><Relationship Id="rId24" Type="http://schemas.openxmlformats.org/officeDocument/2006/relationships/font" Target="fonts/Bitter-boldItalic.fntdata"/><Relationship Id="rId23" Type="http://schemas.openxmlformats.org/officeDocument/2006/relationships/font" Target="fonts/Bit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BitterMedium-bold.fntdata"/><Relationship Id="rId25" Type="http://schemas.openxmlformats.org/officeDocument/2006/relationships/font" Target="fonts/BitterMedium-regular.fntdata"/><Relationship Id="rId28" Type="http://schemas.openxmlformats.org/officeDocument/2006/relationships/font" Target="fonts/BitterMedium-boldItalic.fntdata"/><Relationship Id="rId27" Type="http://schemas.openxmlformats.org/officeDocument/2006/relationships/font" Target="fonts/BitterMedium-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Montserrat-regular.fntdata"/><Relationship Id="rId16" Type="http://schemas.openxmlformats.org/officeDocument/2006/relationships/slide" Target="slides/slide11.xml"/><Relationship Id="rId19" Type="http://schemas.openxmlformats.org/officeDocument/2006/relationships/font" Target="fonts/Montserrat-italic.fntdata"/><Relationship Id="rId18" Type="http://schemas.openxmlformats.org/officeDocument/2006/relationships/font" Target="fonts/Montserra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g8ad73c77f9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g8ad73c77f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8b682c9e33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8b682c9e33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i="1" lang="en" sz="1400">
                <a:solidFill>
                  <a:schemeClr val="dk1"/>
                </a:solidFill>
                <a:latin typeface="Bitter Medium"/>
                <a:ea typeface="Bitter Medium"/>
                <a:cs typeface="Bitter Medium"/>
                <a:sym typeface="Bitter Medium"/>
              </a:rPr>
              <a:t>Answers will vary but the key is that’s not possible! Spirituality is about having the Holy Spirit, not about inside-yourself thoughts and emotions that you make up. In fact, we are rescued from that kind of slippery thinking by the clear and truthful Word of God through which we learn of our unchanging Savior Jesus Christ.</a:t>
            </a:r>
            <a:endParaRPr i="1" sz="1400">
              <a:solidFill>
                <a:schemeClr val="dk1"/>
              </a:solidFill>
              <a:latin typeface="Bitter Medium"/>
              <a:ea typeface="Bitter Medium"/>
              <a:cs typeface="Bitter Medium"/>
              <a:sym typeface="Bitter Medium"/>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8ad73c77f9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8ad73c77f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8ad511d44b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8ad511d44b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8ad511d44b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8ad511d44b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8ad511d44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8ad511d44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sz="1400">
                <a:latin typeface="Bitter"/>
                <a:ea typeface="Bitter"/>
                <a:cs typeface="Bitter"/>
                <a:sym typeface="Bitter"/>
              </a:rPr>
              <a:t>Give students about 30 seconds to think about this meme. After 30 seconds, they should find a partner and discuss their ideas about the meme for about two minutes. When the two minutes are up, they should expect to share something about their discussion with the entire class. You can pick and choose who shares.</a:t>
            </a:r>
            <a:endParaRPr i="1" sz="1400">
              <a:latin typeface="Bitter"/>
              <a:ea typeface="Bitter"/>
              <a:cs typeface="Bitter"/>
              <a:sym typeface="Bitte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8ad511d44b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8ad511d44b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i="1" lang="en" sz="1400">
                <a:solidFill>
                  <a:schemeClr val="dk1"/>
                </a:solidFill>
                <a:latin typeface="Bitter"/>
                <a:ea typeface="Bitter"/>
                <a:cs typeface="Bitter"/>
                <a:sym typeface="Bitter"/>
              </a:rPr>
              <a:t>The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proper</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understanding</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of</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“spiritual”</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means</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to</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have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the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Holy</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Spirit.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Christians</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often</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wrongly</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make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the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distinction</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between</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“flesh”</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and</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“spirit”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as</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“stuff</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you</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can</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see”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and</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“stuff</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you</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can't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see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and</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can</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only</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feel.”</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“Spiritual”</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isn't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about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your</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feelings</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but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about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having</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the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Holy</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Spirit,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the</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external,</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unchanging</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Spirit</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who</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comes</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to</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us</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only</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through</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Christ's</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Word</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and</a:t>
            </a:r>
            <a:r>
              <a:rPr lang="en" sz="1400">
                <a:solidFill>
                  <a:schemeClr val="dk1"/>
                </a:solidFill>
                <a:latin typeface="Bitter"/>
                <a:ea typeface="Bitter"/>
                <a:cs typeface="Bitter"/>
                <a:sym typeface="Bitter"/>
              </a:rPr>
              <a:t> </a:t>
            </a:r>
            <a:r>
              <a:rPr i="1" lang="en" sz="1400">
                <a:solidFill>
                  <a:schemeClr val="dk1"/>
                </a:solidFill>
                <a:latin typeface="Bitter"/>
                <a:ea typeface="Bitter"/>
                <a:cs typeface="Bitter"/>
                <a:sym typeface="Bitter"/>
              </a:rPr>
              <a:t>Sacraments.</a:t>
            </a:r>
            <a:endParaRPr sz="1400">
              <a:latin typeface="Bitter"/>
              <a:ea typeface="Bitter"/>
              <a:cs typeface="Bitter"/>
              <a:sym typeface="Bitte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8ad511d44b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8ad511d44b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i="1" lang="en" sz="1400">
                <a:solidFill>
                  <a:schemeClr val="dk1"/>
                </a:solidFill>
                <a:latin typeface="Bitter Medium"/>
                <a:ea typeface="Bitter Medium"/>
                <a:cs typeface="Bitter Medium"/>
                <a:sym typeface="Bitter Medium"/>
              </a:rPr>
              <a:t>“Religion”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used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to</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refer</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to</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the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public</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beliefs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of</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person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that</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are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shared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by</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others,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Paul's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case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Acts.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It</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also</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used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the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living</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out</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of</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our</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religion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good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works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toward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our</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neighbor.</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both cases,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“religion”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centered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the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public</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outward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acts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of</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(1)</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confessing</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and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witnessing</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to</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what</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we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believe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and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(2)</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doing</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good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works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for</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others.</a:t>
            </a:r>
            <a:endParaRPr sz="1400">
              <a:latin typeface="Bitter Medium"/>
              <a:ea typeface="Bitter Medium"/>
              <a:cs typeface="Bitter Medium"/>
              <a:sym typeface="Bitter Medium"/>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8ad511d44b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8ad511d44b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i="1" lang="en" sz="1400">
                <a:solidFill>
                  <a:schemeClr val="dk1"/>
                </a:solidFill>
                <a:latin typeface="Bitter Medium"/>
                <a:ea typeface="Bitter Medium"/>
                <a:cs typeface="Bitter Medium"/>
                <a:sym typeface="Bitter Medium"/>
              </a:rPr>
              <a:t>“Spirituality”</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is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full</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of</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fads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that</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come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and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go.</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Jesus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never</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changes.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Baptism,</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the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Word,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and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the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Supper</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are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and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always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have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been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solid</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gifts</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of</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Christ</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that</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don't</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change</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depending</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on</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our</a:t>
            </a:r>
            <a:r>
              <a:rPr lang="en" sz="1400">
                <a:solidFill>
                  <a:schemeClr val="dk1"/>
                </a:solidFill>
                <a:latin typeface="Bitter Medium"/>
                <a:ea typeface="Bitter Medium"/>
                <a:cs typeface="Bitter Medium"/>
                <a:sym typeface="Bitter Medium"/>
              </a:rPr>
              <a:t> </a:t>
            </a:r>
            <a:r>
              <a:rPr i="1" lang="en" sz="1400">
                <a:solidFill>
                  <a:schemeClr val="dk1"/>
                </a:solidFill>
                <a:latin typeface="Bitter Medium"/>
                <a:ea typeface="Bitter Medium"/>
                <a:cs typeface="Bitter Medium"/>
                <a:sym typeface="Bitter Medium"/>
              </a:rPr>
              <a:t>feelings.</a:t>
            </a:r>
            <a:endParaRPr sz="1400">
              <a:latin typeface="Bitter Medium"/>
              <a:ea typeface="Bitter Medium"/>
              <a:cs typeface="Bitter Medium"/>
              <a:sym typeface="Bitter Medium"/>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8b682c9e3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8b682c9e3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8ad511d44b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8ad511d44b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1400">
                <a:solidFill>
                  <a:schemeClr val="dk1"/>
                </a:solidFill>
                <a:latin typeface="Bitter Medium"/>
                <a:ea typeface="Bitter Medium"/>
                <a:cs typeface="Bitter Medium"/>
                <a:sym typeface="Bitter Medium"/>
              </a:rPr>
              <a:t>The one thing a Christian is NOT called to be is someone who has religion inside themselves. Jesus reminds us that both by the confession of His Word and the doing of our good works we are salt and light to this earth. In other words, being a Christian is about sharing a common confession that is testified to the world.</a:t>
            </a:r>
            <a:endParaRPr i="1" sz="1400">
              <a:solidFill>
                <a:schemeClr val="dk1"/>
              </a:solidFill>
              <a:latin typeface="Bitter Medium"/>
              <a:ea typeface="Bitter Medium"/>
              <a:cs typeface="Bitter Medium"/>
              <a:sym typeface="Bitter Medium"/>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13" name="Google Shape;13;p2"/>
          <p:cNvPicPr preferRelativeResize="0"/>
          <p:nvPr/>
        </p:nvPicPr>
        <p:blipFill>
          <a:blip r:embed="rId2">
            <a:alphaModFix/>
          </a:blip>
          <a:stretch>
            <a:fillRect/>
          </a:stretch>
        </p:blipFill>
        <p:spPr>
          <a:xfrm>
            <a:off x="192109" y="195150"/>
            <a:ext cx="1021556" cy="1028699"/>
          </a:xfrm>
          <a:prstGeom prst="rect">
            <a:avLst/>
          </a:prstGeom>
          <a:noFill/>
          <a:ln>
            <a:noFill/>
          </a:ln>
        </p:spPr>
      </p:pic>
      <p:sp>
        <p:nvSpPr>
          <p:cNvPr id="14" name="Google Shape;14;p2"/>
          <p:cNvSpPr/>
          <p:nvPr/>
        </p:nvSpPr>
        <p:spPr>
          <a:xfrm>
            <a:off x="-69750" y="4781100"/>
            <a:ext cx="9283500" cy="3624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gradFill>
          <a:gsLst>
            <a:gs pos="0">
              <a:schemeClr val="lt1"/>
            </a:gs>
            <a:gs pos="60000">
              <a:srgbClr val="D0ECEF"/>
            </a:gs>
            <a:gs pos="90000">
              <a:srgbClr val="A0D8DE"/>
            </a:gs>
            <a:gs pos="100000">
              <a:srgbClr val="80CBD3"/>
            </a:gs>
            <a:gs pos="100000">
              <a:srgbClr val="40B1BD"/>
            </a:gs>
            <a:gs pos="100000">
              <a:srgbClr val="20A4B2"/>
            </a:gs>
            <a:gs pos="100000">
              <a:srgbClr val="109EAD"/>
            </a:gs>
            <a:gs pos="100000">
              <a:srgbClr val="089BAA"/>
            </a:gs>
            <a:gs pos="100000">
              <a:schemeClr val="accent5"/>
            </a:gs>
          </a:gsLst>
          <a:lin ang="1800004"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3.pn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hyperlink" Target="https://myht.higherthings.org/wp-content/uploads/2020/07/Spiriligiosity-Rev.-Jonathan-Fisk.pdf" TargetMode="External"/><Relationship Id="rId5" Type="http://schemas.openxmlformats.org/officeDocument/2006/relationships/hyperlink" Target="https://subspla.sh/fqjdjzx"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a:solidFill>
                  <a:schemeClr val="accent2"/>
                </a:solidFill>
                <a:latin typeface="Montserrat"/>
                <a:ea typeface="Montserrat"/>
                <a:cs typeface="Montserrat"/>
                <a:sym typeface="Montserrat"/>
              </a:rPr>
              <a:t>SPIRITUAL,</a:t>
            </a:r>
            <a:br>
              <a:rPr b="1" lang="en">
                <a:solidFill>
                  <a:schemeClr val="accent2"/>
                </a:solidFill>
                <a:latin typeface="Montserrat"/>
                <a:ea typeface="Montserrat"/>
                <a:cs typeface="Montserrat"/>
                <a:sym typeface="Montserrat"/>
              </a:rPr>
            </a:br>
            <a:r>
              <a:rPr b="1" lang="en">
                <a:solidFill>
                  <a:schemeClr val="accent2"/>
                </a:solidFill>
                <a:latin typeface="Montserrat"/>
                <a:ea typeface="Montserrat"/>
                <a:cs typeface="Montserrat"/>
                <a:sym typeface="Montserrat"/>
              </a:rPr>
              <a:t>NOT RELIGIOUS</a:t>
            </a:r>
            <a:endParaRPr b="1">
              <a:solidFill>
                <a:schemeClr val="accent2"/>
              </a:solidFill>
              <a:latin typeface="Montserrat"/>
              <a:ea typeface="Montserrat"/>
              <a:cs typeface="Montserrat"/>
              <a:sym typeface="Montserrat"/>
            </a:endParaRPr>
          </a:p>
        </p:txBody>
      </p:sp>
      <p:sp>
        <p:nvSpPr>
          <p:cNvPr id="57" name="Google Shape;57;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000">
                <a:solidFill>
                  <a:schemeClr val="accent2"/>
                </a:solidFill>
                <a:latin typeface="Bitter Medium"/>
                <a:ea typeface="Bitter Medium"/>
                <a:cs typeface="Bitter Medium"/>
                <a:sym typeface="Bitter Medium"/>
              </a:rPr>
              <a:t>A Higher Things</a:t>
            </a:r>
            <a:r>
              <a:rPr baseline="30000" lang="en" sz="1600">
                <a:solidFill>
                  <a:schemeClr val="accent2"/>
                </a:solidFill>
                <a:latin typeface="Bitter Medium"/>
                <a:ea typeface="Bitter Medium"/>
                <a:cs typeface="Bitter Medium"/>
                <a:sym typeface="Bitter Medium"/>
              </a:rPr>
              <a:t>®️</a:t>
            </a:r>
            <a:r>
              <a:rPr lang="en" sz="2000">
                <a:solidFill>
                  <a:schemeClr val="accent2"/>
                </a:solidFill>
                <a:latin typeface="Bitter Medium"/>
                <a:ea typeface="Bitter Medium"/>
                <a:cs typeface="Bitter Medium"/>
                <a:sym typeface="Bitter Medium"/>
              </a:rPr>
              <a:t> Bible Study</a:t>
            </a:r>
            <a:endParaRPr sz="2000">
              <a:solidFill>
                <a:schemeClr val="accent2"/>
              </a:solidFill>
              <a:latin typeface="Bitter Medium"/>
              <a:ea typeface="Bitter Medium"/>
              <a:cs typeface="Bitter Medium"/>
              <a:sym typeface="Bitter Medium"/>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nvSpPr>
        <p:spPr>
          <a:xfrm>
            <a:off x="156300" y="1597775"/>
            <a:ext cx="8831400" cy="30000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3000">
                <a:solidFill>
                  <a:srgbClr val="C05528"/>
                </a:solidFill>
                <a:latin typeface="Montserrat"/>
                <a:ea typeface="Montserrat"/>
                <a:cs typeface="Montserrat"/>
                <a:sym typeface="Montserrat"/>
              </a:rPr>
              <a:t>How can you answer someone who says,</a:t>
            </a:r>
            <a:br>
              <a:rPr b="1" lang="en" sz="3000">
                <a:solidFill>
                  <a:srgbClr val="C05528"/>
                </a:solidFill>
                <a:latin typeface="Montserrat"/>
                <a:ea typeface="Montserrat"/>
                <a:cs typeface="Montserrat"/>
                <a:sym typeface="Montserrat"/>
              </a:rPr>
            </a:br>
            <a:r>
              <a:rPr b="1" lang="en" sz="3000">
                <a:solidFill>
                  <a:srgbClr val="C05528"/>
                </a:solidFill>
                <a:latin typeface="Montserrat"/>
                <a:ea typeface="Montserrat"/>
                <a:cs typeface="Montserrat"/>
                <a:sym typeface="Montserrat"/>
              </a:rPr>
              <a:t>“I'm spiritual but not religious?”</a:t>
            </a:r>
            <a:endParaRPr b="1" sz="3000">
              <a:solidFill>
                <a:srgbClr val="C05528"/>
              </a:solidFill>
              <a:latin typeface="Montserrat"/>
              <a:ea typeface="Montserrat"/>
              <a:cs typeface="Montserrat"/>
              <a:sym typeface="Montserrat"/>
            </a:endParaRPr>
          </a:p>
        </p:txBody>
      </p:sp>
      <p:sp>
        <p:nvSpPr>
          <p:cNvPr id="114" name="Google Shape;114;p22"/>
          <p:cNvSpPr txBox="1"/>
          <p:nvPr/>
        </p:nvSpPr>
        <p:spPr>
          <a:xfrm>
            <a:off x="0" y="186050"/>
            <a:ext cx="8809500" cy="10398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4000">
                <a:solidFill>
                  <a:srgbClr val="212121"/>
                </a:solidFill>
                <a:latin typeface="Montserrat"/>
                <a:ea typeface="Montserrat"/>
                <a:cs typeface="Montserrat"/>
                <a:sym typeface="Montserrat"/>
              </a:rPr>
              <a:t>DISCUSS</a:t>
            </a:r>
            <a:endParaRPr b="1" sz="4000">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pic>
        <p:nvPicPr>
          <p:cNvPr id="119" name="Google Shape;119;p23"/>
          <p:cNvPicPr preferRelativeResize="0"/>
          <p:nvPr/>
        </p:nvPicPr>
        <p:blipFill>
          <a:blip r:embed="rId3">
            <a:alphaModFix/>
          </a:blip>
          <a:stretch>
            <a:fillRect/>
          </a:stretch>
        </p:blipFill>
        <p:spPr>
          <a:xfrm>
            <a:off x="2380926" y="1225848"/>
            <a:ext cx="4382150" cy="3268050"/>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
        <p:nvSpPr>
          <p:cNvPr id="120" name="Google Shape;120;p23"/>
          <p:cNvSpPr txBox="1"/>
          <p:nvPr/>
        </p:nvSpPr>
        <p:spPr>
          <a:xfrm>
            <a:off x="0" y="186050"/>
            <a:ext cx="8809500" cy="10398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4000">
                <a:solidFill>
                  <a:srgbClr val="212121"/>
                </a:solidFill>
                <a:latin typeface="Montserrat"/>
                <a:ea typeface="Montserrat"/>
                <a:cs typeface="Montserrat"/>
                <a:sym typeface="Montserrat"/>
              </a:rPr>
              <a:t>HEADS UP! GAME</a:t>
            </a:r>
            <a:endParaRPr b="1" sz="4000">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a:solidFill>
                  <a:srgbClr val="241C14"/>
                </a:solidFill>
                <a:latin typeface="Montserrat"/>
                <a:ea typeface="Montserrat"/>
                <a:cs typeface="Montserrat"/>
                <a:sym typeface="Montserrat"/>
              </a:rPr>
              <a:t>SPIRILIGIOSITY</a:t>
            </a:r>
            <a:endParaRPr b="1">
              <a:solidFill>
                <a:srgbClr val="241C14"/>
              </a:solidFill>
              <a:latin typeface="Montserrat"/>
              <a:ea typeface="Montserrat"/>
              <a:cs typeface="Montserrat"/>
              <a:sym typeface="Montserrat"/>
            </a:endParaRPr>
          </a:p>
        </p:txBody>
      </p:sp>
      <p:sp>
        <p:nvSpPr>
          <p:cNvPr id="63" name="Google Shape;63;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2"/>
                </a:solidFill>
                <a:latin typeface="Bitter"/>
                <a:ea typeface="Bitter"/>
                <a:cs typeface="Bitter"/>
                <a:sym typeface="Bitter"/>
              </a:rPr>
              <a:t>Lesson </a:t>
            </a:r>
            <a:r>
              <a:rPr lang="en">
                <a:solidFill>
                  <a:schemeClr val="accent2"/>
                </a:solidFill>
                <a:latin typeface="Bitter"/>
                <a:ea typeface="Bitter"/>
                <a:cs typeface="Bitter"/>
                <a:sym typeface="Bitter"/>
              </a:rPr>
              <a:t>1</a:t>
            </a:r>
            <a:endParaRPr>
              <a:solidFill>
                <a:schemeClr val="accent2"/>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nvSpPr>
        <p:spPr>
          <a:xfrm>
            <a:off x="2969950" y="906225"/>
            <a:ext cx="1656300" cy="548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latin typeface="Montserrat"/>
                <a:ea typeface="Montserrat"/>
                <a:cs typeface="Montserrat"/>
                <a:sym typeface="Montserrat"/>
              </a:rPr>
              <a:t>THINK</a:t>
            </a:r>
            <a:endParaRPr b="1" sz="2000">
              <a:latin typeface="Montserrat"/>
              <a:ea typeface="Montserrat"/>
              <a:cs typeface="Montserrat"/>
              <a:sym typeface="Montserrat"/>
            </a:endParaRPr>
          </a:p>
          <a:p>
            <a:pPr indent="0" lvl="0" marL="0" rtl="0" algn="ctr">
              <a:spcBef>
                <a:spcPts val="0"/>
              </a:spcBef>
              <a:spcAft>
                <a:spcPts val="0"/>
              </a:spcAft>
              <a:buNone/>
            </a:pPr>
            <a:r>
              <a:rPr b="1" lang="en" sz="2000">
                <a:latin typeface="Montserrat"/>
                <a:ea typeface="Montserrat"/>
                <a:cs typeface="Montserrat"/>
                <a:sym typeface="Montserrat"/>
              </a:rPr>
              <a:t>(yourself)</a:t>
            </a:r>
            <a:endParaRPr b="1" sz="2000">
              <a:latin typeface="Montserrat"/>
              <a:ea typeface="Montserrat"/>
              <a:cs typeface="Montserrat"/>
              <a:sym typeface="Montserrat"/>
            </a:endParaRPr>
          </a:p>
        </p:txBody>
      </p:sp>
      <p:sp>
        <p:nvSpPr>
          <p:cNvPr id="69" name="Google Shape;69;p15"/>
          <p:cNvSpPr txBox="1"/>
          <p:nvPr/>
        </p:nvSpPr>
        <p:spPr>
          <a:xfrm>
            <a:off x="5848938" y="2671500"/>
            <a:ext cx="2446200" cy="44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Montserrat"/>
                <a:ea typeface="Montserrat"/>
                <a:cs typeface="Montserrat"/>
                <a:sym typeface="Montserrat"/>
              </a:rPr>
              <a:t>PAIR</a:t>
            </a:r>
            <a:endParaRPr b="1" sz="2000">
              <a:solidFill>
                <a:schemeClr val="dk1"/>
              </a:solidFill>
              <a:latin typeface="Montserrat"/>
              <a:ea typeface="Montserrat"/>
              <a:cs typeface="Montserrat"/>
              <a:sym typeface="Montserrat"/>
            </a:endParaRPr>
          </a:p>
          <a:p>
            <a:pPr indent="0" lvl="0" marL="0" rtl="0" algn="ctr">
              <a:spcBef>
                <a:spcPts val="0"/>
              </a:spcBef>
              <a:spcAft>
                <a:spcPts val="0"/>
              </a:spcAft>
              <a:buClr>
                <a:schemeClr val="dk1"/>
              </a:buClr>
              <a:buSzPts val="1100"/>
              <a:buFont typeface="Arial"/>
              <a:buNone/>
            </a:pPr>
            <a:r>
              <a:rPr b="1" lang="en" sz="2000">
                <a:solidFill>
                  <a:schemeClr val="dk1"/>
                </a:solidFill>
                <a:latin typeface="Montserrat"/>
                <a:ea typeface="Montserrat"/>
                <a:cs typeface="Montserrat"/>
                <a:sym typeface="Montserrat"/>
              </a:rPr>
              <a:t>(with a partner)</a:t>
            </a:r>
            <a:endParaRPr b="1" sz="2000">
              <a:solidFill>
                <a:schemeClr val="dk1"/>
              </a:solidFill>
              <a:latin typeface="Montserrat"/>
              <a:ea typeface="Montserrat"/>
              <a:cs typeface="Montserrat"/>
              <a:sym typeface="Montserrat"/>
            </a:endParaRPr>
          </a:p>
        </p:txBody>
      </p:sp>
      <p:sp>
        <p:nvSpPr>
          <p:cNvPr id="70" name="Google Shape;70;p15"/>
          <p:cNvSpPr txBox="1"/>
          <p:nvPr/>
        </p:nvSpPr>
        <p:spPr>
          <a:xfrm>
            <a:off x="809700" y="3365450"/>
            <a:ext cx="2220600" cy="44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Montserrat"/>
                <a:ea typeface="Montserrat"/>
                <a:cs typeface="Montserrat"/>
                <a:sym typeface="Montserrat"/>
              </a:rPr>
              <a:t>SHARE</a:t>
            </a:r>
            <a:endParaRPr b="1" sz="2000">
              <a:solidFill>
                <a:schemeClr val="dk1"/>
              </a:solidFill>
              <a:latin typeface="Montserrat"/>
              <a:ea typeface="Montserrat"/>
              <a:cs typeface="Montserrat"/>
              <a:sym typeface="Montserrat"/>
            </a:endParaRPr>
          </a:p>
          <a:p>
            <a:pPr indent="0" lvl="0" marL="0" rtl="0" algn="ctr">
              <a:spcBef>
                <a:spcPts val="0"/>
              </a:spcBef>
              <a:spcAft>
                <a:spcPts val="0"/>
              </a:spcAft>
              <a:buClr>
                <a:schemeClr val="dk1"/>
              </a:buClr>
              <a:buSzPts val="1100"/>
              <a:buFont typeface="Arial"/>
              <a:buNone/>
            </a:pPr>
            <a:r>
              <a:rPr b="1" lang="en" sz="2000">
                <a:solidFill>
                  <a:schemeClr val="dk1"/>
                </a:solidFill>
                <a:latin typeface="Montserrat"/>
                <a:ea typeface="Montserrat"/>
                <a:cs typeface="Montserrat"/>
                <a:sym typeface="Montserrat"/>
              </a:rPr>
              <a:t>(whole class)</a:t>
            </a:r>
            <a:endParaRPr b="1" sz="2000">
              <a:solidFill>
                <a:schemeClr val="dk1"/>
              </a:solidFill>
              <a:latin typeface="Montserrat"/>
              <a:ea typeface="Montserrat"/>
              <a:cs typeface="Montserrat"/>
              <a:sym typeface="Montserrat"/>
            </a:endParaRPr>
          </a:p>
        </p:txBody>
      </p:sp>
      <p:pic>
        <p:nvPicPr>
          <p:cNvPr id="71" name="Google Shape;71;p15"/>
          <p:cNvPicPr preferRelativeResize="0"/>
          <p:nvPr/>
        </p:nvPicPr>
        <p:blipFill>
          <a:blip r:embed="rId3">
            <a:alphaModFix/>
          </a:blip>
          <a:stretch>
            <a:fillRect/>
          </a:stretch>
        </p:blipFill>
        <p:spPr>
          <a:xfrm>
            <a:off x="3030300" y="2574425"/>
            <a:ext cx="1762001" cy="1762001"/>
          </a:xfrm>
          <a:prstGeom prst="rect">
            <a:avLst/>
          </a:prstGeom>
          <a:noFill/>
          <a:ln>
            <a:noFill/>
          </a:ln>
        </p:spPr>
      </p:pic>
      <p:pic>
        <p:nvPicPr>
          <p:cNvPr id="72" name="Google Shape;72;p15"/>
          <p:cNvPicPr preferRelativeResize="0"/>
          <p:nvPr/>
        </p:nvPicPr>
        <p:blipFill>
          <a:blip r:embed="rId4">
            <a:alphaModFix/>
          </a:blip>
          <a:stretch>
            <a:fillRect/>
          </a:stretch>
        </p:blipFill>
        <p:spPr>
          <a:xfrm>
            <a:off x="2309906" y="379100"/>
            <a:ext cx="660041" cy="1602957"/>
          </a:xfrm>
          <a:prstGeom prst="rect">
            <a:avLst/>
          </a:prstGeom>
          <a:noFill/>
          <a:ln>
            <a:noFill/>
          </a:ln>
        </p:spPr>
      </p:pic>
      <p:pic>
        <p:nvPicPr>
          <p:cNvPr id="73" name="Google Shape;73;p15"/>
          <p:cNvPicPr preferRelativeResize="0"/>
          <p:nvPr/>
        </p:nvPicPr>
        <p:blipFill>
          <a:blip r:embed="rId5">
            <a:alphaModFix/>
          </a:blip>
          <a:stretch>
            <a:fillRect/>
          </a:stretch>
        </p:blipFill>
        <p:spPr>
          <a:xfrm>
            <a:off x="6314775" y="991375"/>
            <a:ext cx="1514520" cy="158036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pic>
        <p:nvPicPr>
          <p:cNvPr id="78" name="Google Shape;78;p16"/>
          <p:cNvPicPr preferRelativeResize="0"/>
          <p:nvPr/>
        </p:nvPicPr>
        <p:blipFill>
          <a:blip r:embed="rId3">
            <a:alphaModFix/>
          </a:blip>
          <a:stretch>
            <a:fillRect/>
          </a:stretch>
        </p:blipFill>
        <p:spPr>
          <a:xfrm>
            <a:off x="1664489" y="214313"/>
            <a:ext cx="5815013" cy="4714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ctrTitle"/>
          </p:nvPr>
        </p:nvSpPr>
        <p:spPr>
          <a:xfrm>
            <a:off x="311700" y="1598175"/>
            <a:ext cx="8520600" cy="2877900"/>
          </a:xfrm>
          <a:prstGeom prst="rect">
            <a:avLst/>
          </a:prstGeom>
        </p:spPr>
        <p:txBody>
          <a:bodyPr anchorCtr="0" anchor="t" bIns="91425" lIns="91425" spcFirstLastPara="1" rIns="91425" wrap="square" tIns="91425">
            <a:noAutofit/>
          </a:bodyPr>
          <a:lstStyle/>
          <a:p>
            <a:pPr indent="0" lvl="0" marL="0" rtl="0" algn="r">
              <a:lnSpc>
                <a:spcPct val="115000"/>
              </a:lnSpc>
              <a:spcBef>
                <a:spcPts val="0"/>
              </a:spcBef>
              <a:spcAft>
                <a:spcPts val="0"/>
              </a:spcAft>
              <a:buClr>
                <a:schemeClr val="dk1"/>
              </a:buClr>
              <a:buSzPts val="1100"/>
              <a:buFont typeface="Arial"/>
              <a:buNone/>
            </a:pPr>
            <a:r>
              <a:rPr b="1" lang="en" sz="3000">
                <a:latin typeface="Montserrat"/>
                <a:ea typeface="Montserrat"/>
                <a:cs typeface="Montserrat"/>
                <a:sym typeface="Montserrat"/>
              </a:rPr>
              <a:t>Consider the Biblical definition</a:t>
            </a:r>
            <a:br>
              <a:rPr b="1" lang="en" sz="3000">
                <a:latin typeface="Montserrat"/>
                <a:ea typeface="Montserrat"/>
                <a:cs typeface="Montserrat"/>
                <a:sym typeface="Montserrat"/>
              </a:rPr>
            </a:br>
            <a:r>
              <a:rPr b="1" lang="en" sz="3000">
                <a:latin typeface="Montserrat"/>
                <a:ea typeface="Montserrat"/>
                <a:cs typeface="Montserrat"/>
                <a:sym typeface="Montserrat"/>
              </a:rPr>
              <a:t>of “spiritual” in John 3:5-8.</a:t>
            </a:r>
            <a:endParaRPr b="1" sz="3000">
              <a:latin typeface="Montserrat"/>
              <a:ea typeface="Montserrat"/>
              <a:cs typeface="Montserrat"/>
              <a:sym typeface="Montserrat"/>
            </a:endParaRPr>
          </a:p>
          <a:p>
            <a:pPr indent="0" lvl="0" marL="0" rtl="0" algn="r">
              <a:lnSpc>
                <a:spcPct val="115000"/>
              </a:lnSpc>
              <a:spcBef>
                <a:spcPts val="1000"/>
              </a:spcBef>
              <a:spcAft>
                <a:spcPts val="0"/>
              </a:spcAft>
              <a:buNone/>
            </a:pPr>
            <a:r>
              <a:rPr b="1" lang="en" sz="3000">
                <a:solidFill>
                  <a:srgbClr val="C05528"/>
                </a:solidFill>
                <a:latin typeface="Montserrat"/>
                <a:ea typeface="Montserrat"/>
                <a:cs typeface="Montserrat"/>
                <a:sym typeface="Montserrat"/>
              </a:rPr>
              <a:t>Is being spiritual about something in you ...or something you have?</a:t>
            </a:r>
            <a:endParaRPr b="1" sz="3000">
              <a:solidFill>
                <a:srgbClr val="C05528"/>
              </a:solidFill>
              <a:latin typeface="Montserrat"/>
              <a:ea typeface="Montserrat"/>
              <a:cs typeface="Montserrat"/>
              <a:sym typeface="Montserrat"/>
            </a:endParaRPr>
          </a:p>
        </p:txBody>
      </p:sp>
      <p:sp>
        <p:nvSpPr>
          <p:cNvPr id="84" name="Google Shape;84;p17"/>
          <p:cNvSpPr txBox="1"/>
          <p:nvPr/>
        </p:nvSpPr>
        <p:spPr>
          <a:xfrm>
            <a:off x="0" y="186050"/>
            <a:ext cx="8809500" cy="10398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4000">
                <a:solidFill>
                  <a:srgbClr val="212121"/>
                </a:solidFill>
                <a:latin typeface="Montserrat"/>
                <a:ea typeface="Montserrat"/>
                <a:cs typeface="Montserrat"/>
                <a:sym typeface="Montserrat"/>
              </a:rPr>
              <a:t>BIBLE CONNECTION</a:t>
            </a:r>
            <a:endParaRPr b="1" sz="4000">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8"/>
          <p:cNvSpPr txBox="1"/>
          <p:nvPr/>
        </p:nvSpPr>
        <p:spPr>
          <a:xfrm>
            <a:off x="254700" y="1597775"/>
            <a:ext cx="8634600" cy="30000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3000">
                <a:solidFill>
                  <a:srgbClr val="C05528"/>
                </a:solidFill>
                <a:latin typeface="Montserrat"/>
                <a:ea typeface="Montserrat"/>
                <a:cs typeface="Montserrat"/>
                <a:sym typeface="Montserrat"/>
              </a:rPr>
              <a:t>What definition does the Word of God</a:t>
            </a:r>
            <a:endParaRPr b="1" sz="3000">
              <a:solidFill>
                <a:srgbClr val="C05528"/>
              </a:solidFill>
              <a:latin typeface="Montserrat"/>
              <a:ea typeface="Montserrat"/>
              <a:cs typeface="Montserrat"/>
              <a:sym typeface="Montserrat"/>
            </a:endParaRPr>
          </a:p>
          <a:p>
            <a:pPr indent="0" lvl="0" marL="0" rtl="0" algn="r">
              <a:lnSpc>
                <a:spcPct val="115000"/>
              </a:lnSpc>
              <a:spcBef>
                <a:spcPts val="0"/>
              </a:spcBef>
              <a:spcAft>
                <a:spcPts val="0"/>
              </a:spcAft>
              <a:buNone/>
            </a:pPr>
            <a:r>
              <a:rPr b="1" lang="en" sz="3000">
                <a:solidFill>
                  <a:srgbClr val="C05528"/>
                </a:solidFill>
                <a:latin typeface="Montserrat"/>
                <a:ea typeface="Montserrat"/>
                <a:cs typeface="Montserrat"/>
                <a:sym typeface="Montserrat"/>
              </a:rPr>
              <a:t>give to the word “religion?”</a:t>
            </a:r>
            <a:endParaRPr b="1" sz="3000">
              <a:solidFill>
                <a:schemeClr val="dk1"/>
              </a:solidFill>
              <a:latin typeface="Montserrat"/>
              <a:ea typeface="Montserrat"/>
              <a:cs typeface="Montserrat"/>
              <a:sym typeface="Montserrat"/>
            </a:endParaRPr>
          </a:p>
          <a:p>
            <a:pPr indent="0" lvl="0" marL="0" rtl="0" algn="r">
              <a:lnSpc>
                <a:spcPct val="115000"/>
              </a:lnSpc>
              <a:spcBef>
                <a:spcPts val="1000"/>
              </a:spcBef>
              <a:spcAft>
                <a:spcPts val="0"/>
              </a:spcAft>
              <a:buNone/>
            </a:pPr>
            <a:r>
              <a:rPr b="1" lang="en" sz="3000">
                <a:solidFill>
                  <a:schemeClr val="dk1"/>
                </a:solidFill>
                <a:latin typeface="Montserrat"/>
                <a:ea typeface="Montserrat"/>
                <a:cs typeface="Montserrat"/>
                <a:sym typeface="Montserrat"/>
              </a:rPr>
              <a:t>See Acts 25:18-19; James 1:26-27.</a:t>
            </a:r>
            <a:endParaRPr b="1" sz="3000">
              <a:solidFill>
                <a:schemeClr val="dk1"/>
              </a:solidFill>
              <a:latin typeface="Montserrat"/>
              <a:ea typeface="Montserrat"/>
              <a:cs typeface="Montserrat"/>
              <a:sym typeface="Montserrat"/>
            </a:endParaRPr>
          </a:p>
        </p:txBody>
      </p:sp>
      <p:sp>
        <p:nvSpPr>
          <p:cNvPr id="90" name="Google Shape;90;p18"/>
          <p:cNvSpPr txBox="1"/>
          <p:nvPr/>
        </p:nvSpPr>
        <p:spPr>
          <a:xfrm>
            <a:off x="0" y="186050"/>
            <a:ext cx="8809500" cy="10398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4000">
                <a:solidFill>
                  <a:srgbClr val="212121"/>
                </a:solidFill>
                <a:latin typeface="Montserrat"/>
                <a:ea typeface="Montserrat"/>
                <a:cs typeface="Montserrat"/>
                <a:sym typeface="Montserrat"/>
              </a:rPr>
              <a:t>BIBLE CONNECTION</a:t>
            </a:r>
            <a:endParaRPr b="1" sz="4000">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nvSpPr>
        <p:spPr>
          <a:xfrm>
            <a:off x="205500" y="1597775"/>
            <a:ext cx="8733000" cy="30000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3000">
                <a:solidFill>
                  <a:schemeClr val="dk1"/>
                </a:solidFill>
                <a:latin typeface="Montserrat"/>
                <a:ea typeface="Montserrat"/>
                <a:cs typeface="Montserrat"/>
                <a:sym typeface="Montserrat"/>
              </a:rPr>
              <a:t>Compare Colossians 2:8 and Hebrews 13:8.</a:t>
            </a:r>
            <a:endParaRPr b="1" sz="3000">
              <a:solidFill>
                <a:schemeClr val="dk1"/>
              </a:solidFill>
              <a:latin typeface="Montserrat"/>
              <a:ea typeface="Montserrat"/>
              <a:cs typeface="Montserrat"/>
              <a:sym typeface="Montserrat"/>
            </a:endParaRPr>
          </a:p>
          <a:p>
            <a:pPr indent="0" lvl="0" marL="0" rtl="0" algn="r">
              <a:lnSpc>
                <a:spcPct val="115000"/>
              </a:lnSpc>
              <a:spcBef>
                <a:spcPts val="1000"/>
              </a:spcBef>
              <a:spcAft>
                <a:spcPts val="0"/>
              </a:spcAft>
              <a:buNone/>
            </a:pPr>
            <a:r>
              <a:rPr b="1" lang="en" sz="3000">
                <a:solidFill>
                  <a:srgbClr val="C05528"/>
                </a:solidFill>
                <a:latin typeface="Montserrat"/>
                <a:ea typeface="Montserrat"/>
                <a:cs typeface="Montserrat"/>
                <a:sym typeface="Montserrat"/>
              </a:rPr>
              <a:t>What is the difference between</a:t>
            </a:r>
            <a:endParaRPr b="1" sz="3000">
              <a:solidFill>
                <a:srgbClr val="C05528"/>
              </a:solidFill>
              <a:latin typeface="Montserrat"/>
              <a:ea typeface="Montserrat"/>
              <a:cs typeface="Montserrat"/>
              <a:sym typeface="Montserrat"/>
            </a:endParaRPr>
          </a:p>
          <a:p>
            <a:pPr indent="0" lvl="0" marL="0" rtl="0" algn="r">
              <a:lnSpc>
                <a:spcPct val="115000"/>
              </a:lnSpc>
              <a:spcBef>
                <a:spcPts val="0"/>
              </a:spcBef>
              <a:spcAft>
                <a:spcPts val="0"/>
              </a:spcAft>
              <a:buNone/>
            </a:pPr>
            <a:r>
              <a:rPr b="1" lang="en" sz="3000">
                <a:solidFill>
                  <a:srgbClr val="C05528"/>
                </a:solidFill>
                <a:latin typeface="Montserrat"/>
                <a:ea typeface="Montserrat"/>
                <a:cs typeface="Montserrat"/>
                <a:sym typeface="Montserrat"/>
              </a:rPr>
              <a:t>the fads and “spiritualities” of the world</a:t>
            </a:r>
            <a:endParaRPr b="1" sz="3000">
              <a:solidFill>
                <a:srgbClr val="C05528"/>
              </a:solidFill>
              <a:latin typeface="Montserrat"/>
              <a:ea typeface="Montserrat"/>
              <a:cs typeface="Montserrat"/>
              <a:sym typeface="Montserrat"/>
            </a:endParaRPr>
          </a:p>
          <a:p>
            <a:pPr indent="0" lvl="0" marL="0" rtl="0" algn="r">
              <a:lnSpc>
                <a:spcPct val="115000"/>
              </a:lnSpc>
              <a:spcBef>
                <a:spcPts val="0"/>
              </a:spcBef>
              <a:spcAft>
                <a:spcPts val="0"/>
              </a:spcAft>
              <a:buNone/>
            </a:pPr>
            <a:r>
              <a:rPr b="1" lang="en" sz="3000">
                <a:solidFill>
                  <a:srgbClr val="C05528"/>
                </a:solidFill>
                <a:latin typeface="Montserrat"/>
                <a:ea typeface="Montserrat"/>
                <a:cs typeface="Montserrat"/>
                <a:sym typeface="Montserrat"/>
              </a:rPr>
              <a:t>...</a:t>
            </a:r>
            <a:r>
              <a:rPr b="1" lang="en" sz="3000">
                <a:solidFill>
                  <a:srgbClr val="C05528"/>
                </a:solidFill>
                <a:latin typeface="Montserrat"/>
                <a:ea typeface="Montserrat"/>
                <a:cs typeface="Montserrat"/>
                <a:sym typeface="Montserrat"/>
              </a:rPr>
              <a:t>and Christ?</a:t>
            </a:r>
            <a:endParaRPr b="1" sz="3000">
              <a:solidFill>
                <a:srgbClr val="C05528"/>
              </a:solidFill>
              <a:latin typeface="Montserrat"/>
              <a:ea typeface="Montserrat"/>
              <a:cs typeface="Montserrat"/>
              <a:sym typeface="Montserrat"/>
            </a:endParaRPr>
          </a:p>
        </p:txBody>
      </p:sp>
      <p:sp>
        <p:nvSpPr>
          <p:cNvPr id="96" name="Google Shape;96;p19"/>
          <p:cNvSpPr txBox="1"/>
          <p:nvPr/>
        </p:nvSpPr>
        <p:spPr>
          <a:xfrm>
            <a:off x="0" y="186050"/>
            <a:ext cx="8809500" cy="10398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4000">
                <a:solidFill>
                  <a:srgbClr val="212121"/>
                </a:solidFill>
                <a:latin typeface="Montserrat"/>
                <a:ea typeface="Montserrat"/>
                <a:cs typeface="Montserrat"/>
                <a:sym typeface="Montserrat"/>
              </a:rPr>
              <a:t>BIBLE CONNECTION</a:t>
            </a:r>
            <a:endParaRPr b="1" sz="4000">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pic>
        <p:nvPicPr>
          <p:cNvPr id="101" name="Google Shape;101;p20"/>
          <p:cNvPicPr preferRelativeResize="0"/>
          <p:nvPr/>
        </p:nvPicPr>
        <p:blipFill>
          <a:blip r:embed="rId3">
            <a:alphaModFix/>
          </a:blip>
          <a:stretch>
            <a:fillRect/>
          </a:stretch>
        </p:blipFill>
        <p:spPr>
          <a:xfrm>
            <a:off x="4633425" y="332300"/>
            <a:ext cx="4201223" cy="4184779"/>
          </a:xfrm>
          <a:prstGeom prst="rect">
            <a:avLst/>
          </a:prstGeom>
          <a:no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pic>
      <p:sp>
        <p:nvSpPr>
          <p:cNvPr id="102" name="Google Shape;102;p20"/>
          <p:cNvSpPr txBox="1"/>
          <p:nvPr/>
        </p:nvSpPr>
        <p:spPr>
          <a:xfrm>
            <a:off x="264825" y="1715850"/>
            <a:ext cx="4098000" cy="855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2100" u="sng">
                <a:solidFill>
                  <a:schemeClr val="hlink"/>
                </a:solidFill>
                <a:latin typeface="Montserrat"/>
                <a:ea typeface="Montserrat"/>
                <a:cs typeface="Montserrat"/>
                <a:sym typeface="Montserrat"/>
                <a:hlinkClick r:id="rId4"/>
              </a:rPr>
              <a:t>Read</a:t>
            </a:r>
            <a:r>
              <a:rPr b="1" lang="en" sz="2100">
                <a:latin typeface="Montserrat"/>
                <a:ea typeface="Montserrat"/>
                <a:cs typeface="Montserrat"/>
                <a:sym typeface="Montserrat"/>
              </a:rPr>
              <a:t> or </a:t>
            </a:r>
            <a:r>
              <a:rPr b="1" lang="en" sz="2100" u="sng">
                <a:solidFill>
                  <a:schemeClr val="hlink"/>
                </a:solidFill>
                <a:latin typeface="Montserrat"/>
                <a:ea typeface="Montserrat"/>
                <a:cs typeface="Montserrat"/>
                <a:sym typeface="Montserrat"/>
                <a:hlinkClick r:id="rId5"/>
              </a:rPr>
              <a:t>listen</a:t>
            </a:r>
            <a:r>
              <a:rPr b="1" lang="en" sz="2100">
                <a:latin typeface="Montserrat"/>
                <a:ea typeface="Montserrat"/>
                <a:cs typeface="Montserrat"/>
                <a:sym typeface="Montserrat"/>
              </a:rPr>
              <a:t> to the article, “Spiriligiosity” from </a:t>
            </a:r>
            <a:r>
              <a:rPr b="1" i="1" lang="en" sz="2100">
                <a:latin typeface="Montserrat"/>
                <a:ea typeface="Montserrat"/>
                <a:cs typeface="Montserrat"/>
                <a:sym typeface="Montserrat"/>
              </a:rPr>
              <a:t>Higher Things Magazine</a:t>
            </a:r>
            <a:endParaRPr b="1" sz="2100">
              <a:latin typeface="Montserrat"/>
              <a:ea typeface="Montserrat"/>
              <a:cs typeface="Montserrat"/>
              <a:sym typeface="Montserrat"/>
            </a:endParaRPr>
          </a:p>
          <a:p>
            <a:pPr indent="0" lvl="0" marL="0" rtl="0" algn="r">
              <a:spcBef>
                <a:spcPts val="0"/>
              </a:spcBef>
              <a:spcAft>
                <a:spcPts val="0"/>
              </a:spcAft>
              <a:buNone/>
            </a:pPr>
            <a:r>
              <a:rPr b="1" lang="en" sz="2100">
                <a:latin typeface="Montserrat"/>
                <a:ea typeface="Montserrat"/>
                <a:cs typeface="Montserrat"/>
                <a:sym typeface="Montserrat"/>
              </a:rPr>
              <a:t>by Pastor Jonathan Fisk.</a:t>
            </a:r>
            <a:endParaRPr b="1" sz="2100">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nvSpPr>
        <p:spPr>
          <a:xfrm>
            <a:off x="210900" y="1597775"/>
            <a:ext cx="8722200" cy="30000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3000">
                <a:solidFill>
                  <a:schemeClr val="dk1"/>
                </a:solidFill>
                <a:latin typeface="Montserrat"/>
                <a:ea typeface="Montserrat"/>
                <a:cs typeface="Montserrat"/>
                <a:sym typeface="Montserrat"/>
              </a:rPr>
              <a:t>In his article, Pastor Fisk pointed out that people think “spirituality” is something private that can't be judged by others.</a:t>
            </a:r>
            <a:endParaRPr b="1" sz="3000">
              <a:solidFill>
                <a:schemeClr val="dk1"/>
              </a:solidFill>
              <a:latin typeface="Montserrat"/>
              <a:ea typeface="Montserrat"/>
              <a:cs typeface="Montserrat"/>
              <a:sym typeface="Montserrat"/>
            </a:endParaRPr>
          </a:p>
          <a:p>
            <a:pPr indent="0" lvl="0" marL="0" rtl="0" algn="r">
              <a:lnSpc>
                <a:spcPct val="115000"/>
              </a:lnSpc>
              <a:spcBef>
                <a:spcPts val="1000"/>
              </a:spcBef>
              <a:spcAft>
                <a:spcPts val="0"/>
              </a:spcAft>
              <a:buNone/>
            </a:pPr>
            <a:r>
              <a:rPr b="1" lang="en" sz="3000">
                <a:solidFill>
                  <a:srgbClr val="C05528"/>
                </a:solidFill>
                <a:latin typeface="Montserrat"/>
                <a:ea typeface="Montserrat"/>
                <a:cs typeface="Montserrat"/>
                <a:sym typeface="Montserrat"/>
              </a:rPr>
              <a:t>What does our Lord say about that?</a:t>
            </a:r>
            <a:br>
              <a:rPr b="1" lang="en" sz="3000">
                <a:solidFill>
                  <a:srgbClr val="C05528"/>
                </a:solidFill>
                <a:latin typeface="Montserrat"/>
                <a:ea typeface="Montserrat"/>
                <a:cs typeface="Montserrat"/>
                <a:sym typeface="Montserrat"/>
              </a:rPr>
            </a:br>
            <a:r>
              <a:rPr b="1" lang="en" sz="3000">
                <a:solidFill>
                  <a:srgbClr val="C05528"/>
                </a:solidFill>
                <a:latin typeface="Montserrat"/>
                <a:ea typeface="Montserrat"/>
                <a:cs typeface="Montserrat"/>
                <a:sym typeface="Montserrat"/>
              </a:rPr>
              <a:t>See Matthew 5:13-16.</a:t>
            </a:r>
            <a:endParaRPr b="1" sz="3000">
              <a:solidFill>
                <a:srgbClr val="C05528"/>
              </a:solidFill>
              <a:latin typeface="Montserrat"/>
              <a:ea typeface="Montserrat"/>
              <a:cs typeface="Montserrat"/>
              <a:sym typeface="Montserrat"/>
            </a:endParaRPr>
          </a:p>
        </p:txBody>
      </p:sp>
      <p:sp>
        <p:nvSpPr>
          <p:cNvPr id="108" name="Google Shape;108;p21"/>
          <p:cNvSpPr txBox="1"/>
          <p:nvPr/>
        </p:nvSpPr>
        <p:spPr>
          <a:xfrm>
            <a:off x="0" y="186050"/>
            <a:ext cx="8809500" cy="10398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b="1" lang="en" sz="4000">
                <a:solidFill>
                  <a:srgbClr val="212121"/>
                </a:solidFill>
                <a:latin typeface="Montserrat"/>
                <a:ea typeface="Montserrat"/>
                <a:cs typeface="Montserrat"/>
                <a:sym typeface="Montserrat"/>
              </a:rPr>
              <a:t>DISCUSS</a:t>
            </a:r>
            <a:endParaRPr b="1" sz="4000">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